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Oswald"/>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swald-bold.fntdata"/><Relationship Id="rId14"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f424027a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f424027a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f424027a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f424027a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f424027a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f424027a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f424027a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f424027a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f424027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f424027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157e81f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157e81f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f424027a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f424027a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157e81f6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157e81f6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s://secure.rentecdirect.com/powners/login.php" TargetMode="External"/><Relationship Id="rId9" Type="http://schemas.openxmlformats.org/officeDocument/2006/relationships/hyperlink" Target="https://itunes.apple.com/us/app/owner-connect-by-rentec-direct/id1302216434?mt=8" TargetMode="External"/><Relationship Id="rId5" Type="http://schemas.openxmlformats.org/officeDocument/2006/relationships/hyperlink" Target="https://play.google.com/store/apps/details?id=com.rentecdirect.ownerapp&amp;hl=en" TargetMode="External"/><Relationship Id="rId6" Type="http://schemas.openxmlformats.org/officeDocument/2006/relationships/hyperlink" Target="https://play.google.com/store/apps/details?id=com.rentecdirect.ownerapp&amp;hl=en" TargetMode="External"/><Relationship Id="rId7" Type="http://schemas.openxmlformats.org/officeDocument/2006/relationships/hyperlink" Target="https://play.google.com/store/apps/details?id=com.rentecdirect.ownerapp&amp;hl=en" TargetMode="External"/><Relationship Id="rId8" Type="http://schemas.openxmlformats.org/officeDocument/2006/relationships/hyperlink" Target="https://itunes.apple.com/us/app/owner-connect-by-rentec-direct/id1302216434?mt=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s://play.google.com/store/apps/details?id=com.rentecdirect.ownerapp&amp;hl=en" TargetMode="External"/><Relationship Id="rId5" Type="http://schemas.openxmlformats.org/officeDocument/2006/relationships/image" Target="../media/image5.png"/><Relationship Id="rId6" Type="http://schemas.openxmlformats.org/officeDocument/2006/relationships/hyperlink" Target="https://itunes.apple.com/us/app/owner-connect-by-rentec-direct/id1302216434?mt=8" TargetMode="External"/><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49323" t="0"/>
          <a:stretch/>
        </p:blipFill>
        <p:spPr>
          <a:xfrm>
            <a:off x="0" y="0"/>
            <a:ext cx="4645346" cy="5143499"/>
          </a:xfrm>
          <a:prstGeom prst="rect">
            <a:avLst/>
          </a:prstGeom>
          <a:noFill/>
          <a:ln>
            <a:noFill/>
          </a:ln>
        </p:spPr>
      </p:pic>
      <p:sp>
        <p:nvSpPr>
          <p:cNvPr id="55" name="Google Shape;55;p13"/>
          <p:cNvSpPr txBox="1"/>
          <p:nvPr/>
        </p:nvSpPr>
        <p:spPr>
          <a:xfrm>
            <a:off x="5033875" y="864750"/>
            <a:ext cx="3828900" cy="29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Oswald"/>
                <a:ea typeface="Oswald"/>
                <a:cs typeface="Oswald"/>
                <a:sym typeface="Oswald"/>
              </a:rPr>
              <a:t>Your Properties, Managed Successfully  </a:t>
            </a:r>
            <a:endParaRPr sz="36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mt="70000"/>
          </a:blip>
          <a:stretch>
            <a:fillRect/>
          </a:stretch>
        </p:blipFill>
        <p:spPr>
          <a:xfrm>
            <a:off x="-85063" y="-41375"/>
            <a:ext cx="9314125" cy="5226250"/>
          </a:xfrm>
          <a:prstGeom prst="rect">
            <a:avLst/>
          </a:prstGeom>
          <a:noFill/>
          <a:ln>
            <a:noFill/>
          </a:ln>
          <a:effectLst>
            <a:outerShdw blurRad="57150" rotWithShape="0" algn="bl" dir="5400000" dist="19050">
              <a:srgbClr val="000000">
                <a:alpha val="50000"/>
              </a:srgbClr>
            </a:outerShdw>
          </a:effectLst>
        </p:spPr>
      </p:pic>
      <p:sp>
        <p:nvSpPr>
          <p:cNvPr id="61" name="Google Shape;61;p14"/>
          <p:cNvSpPr/>
          <p:nvPr/>
        </p:nvSpPr>
        <p:spPr>
          <a:xfrm>
            <a:off x="816650" y="637200"/>
            <a:ext cx="7497300" cy="4062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nvSpPr>
        <p:spPr>
          <a:xfrm>
            <a:off x="1305425" y="1057650"/>
            <a:ext cx="68277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Oswald"/>
                <a:ea typeface="Oswald"/>
                <a:cs typeface="Oswald"/>
                <a:sym typeface="Oswald"/>
              </a:rPr>
              <a:t>Your investments are in good hands!</a:t>
            </a:r>
            <a:endParaRPr b="1" sz="1800">
              <a:latin typeface="Oswald"/>
              <a:ea typeface="Oswald"/>
              <a:cs typeface="Oswald"/>
              <a:sym typeface="Oswald"/>
            </a:endParaRPr>
          </a:p>
        </p:txBody>
      </p:sp>
      <p:sp>
        <p:nvSpPr>
          <p:cNvPr id="63" name="Google Shape;63;p14"/>
          <p:cNvSpPr txBox="1"/>
          <p:nvPr/>
        </p:nvSpPr>
        <p:spPr>
          <a:xfrm>
            <a:off x="1539600" y="1839275"/>
            <a:ext cx="6064800" cy="22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 are pleased to provide you with industry leading tools that help us manage your properties.  The right tools mean higher </a:t>
            </a:r>
            <a:r>
              <a:rPr lang="en"/>
              <a:t>occupancy</a:t>
            </a:r>
            <a:r>
              <a:rPr lang="en"/>
              <a:t> rates, quality tenants, and a more profitable investment.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management team is pleased provide clients with an Owner Portal, Tenant Portal, Enhanced Tenant Communication, Advanced Marketing tools and thorough Tenant Screening. </a:t>
            </a:r>
            <a:endParaRPr/>
          </a:p>
        </p:txBody>
      </p:sp>
      <p:cxnSp>
        <p:nvCxnSpPr>
          <p:cNvPr id="64" name="Google Shape;64;p14"/>
          <p:cNvCxnSpPr/>
          <p:nvPr/>
        </p:nvCxnSpPr>
        <p:spPr>
          <a:xfrm flipH="1" rot="10800000">
            <a:off x="1285200" y="1646850"/>
            <a:ext cx="6573600" cy="135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mt="70000"/>
          </a:blip>
          <a:stretch>
            <a:fillRect/>
          </a:stretch>
        </p:blipFill>
        <p:spPr>
          <a:xfrm>
            <a:off x="-85063" y="-41375"/>
            <a:ext cx="9314125" cy="5226250"/>
          </a:xfrm>
          <a:prstGeom prst="rect">
            <a:avLst/>
          </a:prstGeom>
          <a:noFill/>
          <a:ln>
            <a:noFill/>
          </a:ln>
          <a:effectLst>
            <a:outerShdw blurRad="57150" rotWithShape="0" algn="bl" dir="5400000" dist="19050">
              <a:srgbClr val="000000">
                <a:alpha val="50000"/>
              </a:srgbClr>
            </a:outerShdw>
          </a:effectLst>
        </p:spPr>
      </p:pic>
      <p:sp>
        <p:nvSpPr>
          <p:cNvPr id="70" name="Google Shape;70;p15"/>
          <p:cNvSpPr/>
          <p:nvPr/>
        </p:nvSpPr>
        <p:spPr>
          <a:xfrm>
            <a:off x="816650" y="637200"/>
            <a:ext cx="7497300" cy="4062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nvSpPr>
        <p:spPr>
          <a:xfrm>
            <a:off x="1305425" y="1057650"/>
            <a:ext cx="68277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Oswald"/>
                <a:ea typeface="Oswald"/>
                <a:cs typeface="Oswald"/>
                <a:sym typeface="Oswald"/>
              </a:rPr>
              <a:t>Connect with your properties through your Owner Portal.</a:t>
            </a:r>
            <a:endParaRPr b="1" sz="1800">
              <a:latin typeface="Oswald"/>
              <a:ea typeface="Oswald"/>
              <a:cs typeface="Oswald"/>
              <a:sym typeface="Oswald"/>
            </a:endParaRPr>
          </a:p>
        </p:txBody>
      </p:sp>
      <p:sp>
        <p:nvSpPr>
          <p:cNvPr id="72" name="Google Shape;72;p15"/>
          <p:cNvSpPr txBox="1"/>
          <p:nvPr/>
        </p:nvSpPr>
        <p:spPr>
          <a:xfrm>
            <a:off x="1539600" y="2546975"/>
            <a:ext cx="3005700" cy="1949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Occupancy Rates</a:t>
            </a:r>
            <a:endParaRPr sz="1600"/>
          </a:p>
          <a:p>
            <a:pPr indent="-330200" lvl="0" marL="457200" rtl="0" algn="l">
              <a:spcBef>
                <a:spcPts val="0"/>
              </a:spcBef>
              <a:spcAft>
                <a:spcPts val="0"/>
              </a:spcAft>
              <a:buSzPts val="1600"/>
              <a:buChar char="●"/>
            </a:pPr>
            <a:r>
              <a:rPr lang="en" sz="1600"/>
              <a:t>Lease Expirations</a:t>
            </a:r>
            <a:endParaRPr sz="1600"/>
          </a:p>
          <a:p>
            <a:pPr indent="-330200" lvl="0" marL="457200" rtl="0" algn="l">
              <a:spcBef>
                <a:spcPts val="0"/>
              </a:spcBef>
              <a:spcAft>
                <a:spcPts val="0"/>
              </a:spcAft>
              <a:buSzPts val="1600"/>
              <a:buChar char="●"/>
            </a:pPr>
            <a:r>
              <a:rPr lang="en" sz="1600"/>
              <a:t>Future Move-Ins</a:t>
            </a:r>
            <a:endParaRPr sz="1600"/>
          </a:p>
          <a:p>
            <a:pPr indent="-330200" lvl="0" marL="457200" rtl="0" algn="l">
              <a:spcBef>
                <a:spcPts val="0"/>
              </a:spcBef>
              <a:spcAft>
                <a:spcPts val="0"/>
              </a:spcAft>
              <a:buSzPts val="1600"/>
              <a:buChar char="●"/>
            </a:pPr>
            <a:r>
              <a:rPr lang="en" sz="1600"/>
              <a:t>Vacancy Details</a:t>
            </a:r>
            <a:endParaRPr sz="1600"/>
          </a:p>
          <a:p>
            <a:pPr indent="-330200" lvl="0" marL="457200" rtl="0" algn="l">
              <a:spcBef>
                <a:spcPts val="0"/>
              </a:spcBef>
              <a:spcAft>
                <a:spcPts val="0"/>
              </a:spcAft>
              <a:buSzPts val="1600"/>
              <a:buChar char="●"/>
            </a:pPr>
            <a:r>
              <a:rPr lang="en" sz="1600"/>
              <a:t>Transaction History</a:t>
            </a:r>
            <a:endParaRPr sz="1600"/>
          </a:p>
          <a:p>
            <a:pPr indent="0" lvl="0" marL="0" rtl="0" algn="l">
              <a:spcBef>
                <a:spcPts val="0"/>
              </a:spcBef>
              <a:spcAft>
                <a:spcPts val="0"/>
              </a:spcAft>
              <a:buNone/>
            </a:pPr>
            <a:r>
              <a:t/>
            </a:r>
            <a:endParaRPr/>
          </a:p>
        </p:txBody>
      </p:sp>
      <p:cxnSp>
        <p:nvCxnSpPr>
          <p:cNvPr id="73" name="Google Shape;73;p15"/>
          <p:cNvCxnSpPr/>
          <p:nvPr/>
        </p:nvCxnSpPr>
        <p:spPr>
          <a:xfrm flipH="1" rot="10800000">
            <a:off x="1285200" y="1646850"/>
            <a:ext cx="6573600" cy="13500"/>
          </a:xfrm>
          <a:prstGeom prst="straightConnector1">
            <a:avLst/>
          </a:prstGeom>
          <a:noFill/>
          <a:ln cap="flat" cmpd="sng" w="19050">
            <a:solidFill>
              <a:schemeClr val="dk2"/>
            </a:solidFill>
            <a:prstDash val="solid"/>
            <a:round/>
            <a:headEnd len="med" w="med" type="none"/>
            <a:tailEnd len="med" w="med" type="none"/>
          </a:ln>
        </p:spPr>
      </p:cxnSp>
      <p:sp>
        <p:nvSpPr>
          <p:cNvPr id="74" name="Google Shape;74;p15"/>
          <p:cNvSpPr txBox="1"/>
          <p:nvPr/>
        </p:nvSpPr>
        <p:spPr>
          <a:xfrm>
            <a:off x="1539588" y="1754050"/>
            <a:ext cx="6064800" cy="8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Owner Portal is one of the unique features offered by our management software, and allows us to provide you with the best and most convenient way to stay up to date on your properties’ performance. </a:t>
            </a:r>
            <a:br>
              <a:rPr lang="en"/>
            </a:br>
            <a:endParaRPr/>
          </a:p>
        </p:txBody>
      </p:sp>
      <p:sp>
        <p:nvSpPr>
          <p:cNvPr id="75" name="Google Shape;75;p15"/>
          <p:cNvSpPr txBox="1"/>
          <p:nvPr/>
        </p:nvSpPr>
        <p:spPr>
          <a:xfrm>
            <a:off x="4884750" y="2546975"/>
            <a:ext cx="3005700" cy="1949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Financial Reports</a:t>
            </a:r>
            <a:endParaRPr sz="1600"/>
          </a:p>
          <a:p>
            <a:pPr indent="-330200" lvl="0" marL="457200" rtl="0" algn="l">
              <a:spcBef>
                <a:spcPts val="0"/>
              </a:spcBef>
              <a:spcAft>
                <a:spcPts val="0"/>
              </a:spcAft>
              <a:buSzPts val="1600"/>
              <a:buChar char="●"/>
            </a:pPr>
            <a:r>
              <a:rPr lang="en" sz="1600"/>
              <a:t>Maintenance Activity</a:t>
            </a:r>
            <a:endParaRPr sz="1600"/>
          </a:p>
          <a:p>
            <a:pPr indent="-330200" lvl="0" marL="457200" rtl="0" algn="l">
              <a:spcBef>
                <a:spcPts val="0"/>
              </a:spcBef>
              <a:spcAft>
                <a:spcPts val="0"/>
              </a:spcAft>
              <a:buSzPts val="1600"/>
              <a:buChar char="●"/>
            </a:pPr>
            <a:r>
              <a:rPr lang="en" sz="1600"/>
              <a:t>Property Files &amp; Documents</a:t>
            </a:r>
            <a:endParaRPr sz="1600"/>
          </a:p>
          <a:p>
            <a:pPr indent="-330200" lvl="0" marL="457200" rtl="0" algn="l">
              <a:spcBef>
                <a:spcPts val="0"/>
              </a:spcBef>
              <a:spcAft>
                <a:spcPts val="0"/>
              </a:spcAft>
              <a:buSzPts val="1600"/>
              <a:buChar char="●"/>
            </a:pPr>
            <a:r>
              <a:rPr lang="en" sz="1600"/>
              <a:t>Transaction Attachments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mt="70000"/>
          </a:blip>
          <a:stretch>
            <a:fillRect/>
          </a:stretch>
        </p:blipFill>
        <p:spPr>
          <a:xfrm>
            <a:off x="-85063" y="-41375"/>
            <a:ext cx="9314125" cy="5226250"/>
          </a:xfrm>
          <a:prstGeom prst="rect">
            <a:avLst/>
          </a:prstGeom>
          <a:noFill/>
          <a:ln>
            <a:noFill/>
          </a:ln>
          <a:effectLst>
            <a:outerShdw blurRad="57150" rotWithShape="0" algn="bl" dir="5400000" dist="19050">
              <a:srgbClr val="000000">
                <a:alpha val="50000"/>
              </a:srgbClr>
            </a:outerShdw>
          </a:effectLst>
        </p:spPr>
      </p:pic>
      <p:sp>
        <p:nvSpPr>
          <p:cNvPr id="81" name="Google Shape;81;p16"/>
          <p:cNvSpPr/>
          <p:nvPr/>
        </p:nvSpPr>
        <p:spPr>
          <a:xfrm>
            <a:off x="816650" y="637200"/>
            <a:ext cx="7497300" cy="4062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txBox="1"/>
          <p:nvPr/>
        </p:nvSpPr>
        <p:spPr>
          <a:xfrm>
            <a:off x="1305425" y="1057650"/>
            <a:ext cx="68277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Oswald"/>
                <a:ea typeface="Oswald"/>
                <a:cs typeface="Oswald"/>
                <a:sym typeface="Oswald"/>
              </a:rPr>
              <a:t>How to Access the Owner Portal?</a:t>
            </a:r>
            <a:endParaRPr b="1" sz="1800">
              <a:latin typeface="Oswald"/>
              <a:ea typeface="Oswald"/>
              <a:cs typeface="Oswald"/>
              <a:sym typeface="Oswald"/>
            </a:endParaRPr>
          </a:p>
        </p:txBody>
      </p:sp>
      <p:sp>
        <p:nvSpPr>
          <p:cNvPr id="83" name="Google Shape;83;p16"/>
          <p:cNvSpPr txBox="1"/>
          <p:nvPr/>
        </p:nvSpPr>
        <p:spPr>
          <a:xfrm>
            <a:off x="1539600" y="1660350"/>
            <a:ext cx="6064800" cy="37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The Owner Portal can be accessed </a:t>
            </a:r>
            <a:r>
              <a:rPr lang="en" u="sng">
                <a:solidFill>
                  <a:srgbClr val="1C4587"/>
                </a:solidFill>
                <a:hlinkClick r:id="rId4">
                  <a:extLst>
                    <a:ext uri="{A12FA001-AC4F-418D-AE19-62706E023703}">
                      <ahyp:hlinkClr val="tx"/>
                    </a:ext>
                  </a:extLst>
                </a:hlinkClick>
              </a:rPr>
              <a:t>through this link</a:t>
            </a:r>
            <a:r>
              <a:rPr lang="en"/>
              <a:t> from any computer, or via your smartphone or tablet through the Owner Connect mobile app.  We’ll issue you a unique username and password when you’re ready.</a:t>
            </a:r>
            <a:endParaRPr/>
          </a:p>
          <a:p>
            <a:pPr indent="0" lvl="0" marL="0" rtl="0" algn="l">
              <a:spcBef>
                <a:spcPts val="0"/>
              </a:spcBef>
              <a:spcAft>
                <a:spcPts val="0"/>
              </a:spcAft>
              <a:buNone/>
            </a:pPr>
            <a:r>
              <a:t/>
            </a:r>
            <a:endParaRPr/>
          </a:p>
          <a:p>
            <a:pPr indent="-317500" lvl="0" marL="647700" rtl="0" algn="l">
              <a:lnSpc>
                <a:spcPct val="115000"/>
              </a:lnSpc>
              <a:spcBef>
                <a:spcPts val="0"/>
              </a:spcBef>
              <a:spcAft>
                <a:spcPts val="0"/>
              </a:spcAft>
              <a:buClr>
                <a:srgbClr val="666666"/>
              </a:buClr>
              <a:buSzPts val="1400"/>
              <a:buChar char="●"/>
            </a:pPr>
            <a:r>
              <a:rPr lang="en" u="sng">
                <a:solidFill>
                  <a:srgbClr val="1C4587"/>
                </a:solidFill>
                <a:hlinkClick r:id="rId5">
                  <a:extLst>
                    <a:ext uri="{A12FA001-AC4F-418D-AE19-62706E023703}">
                      <ahyp:hlinkClr val="tx"/>
                    </a:ext>
                  </a:extLst>
                </a:hlinkClick>
              </a:rPr>
              <a:t>Download Owner Connect for Android</a:t>
            </a:r>
            <a:br>
              <a:rPr lang="en" u="sng">
                <a:solidFill>
                  <a:schemeClr val="dk1"/>
                </a:solidFill>
                <a:hlinkClick r:id="rId6">
                  <a:extLst>
                    <a:ext uri="{A12FA001-AC4F-418D-AE19-62706E023703}">
                      <ahyp:hlinkClr val="tx"/>
                    </a:ext>
                  </a:extLst>
                </a:hlinkClick>
              </a:rPr>
            </a:br>
            <a:endParaRPr u="sng">
              <a:solidFill>
                <a:schemeClr val="dk1"/>
              </a:solidFill>
              <a:hlinkClick r:id="rId7">
                <a:extLst>
                  <a:ext uri="{A12FA001-AC4F-418D-AE19-62706E023703}">
                    <ahyp:hlinkClr val="tx"/>
                  </a:ext>
                </a:extLst>
              </a:hlinkClick>
            </a:endParaRPr>
          </a:p>
          <a:p>
            <a:pPr indent="-317500" lvl="0" marL="647700" rtl="0" algn="l">
              <a:lnSpc>
                <a:spcPct val="115000"/>
              </a:lnSpc>
              <a:spcBef>
                <a:spcPts val="0"/>
              </a:spcBef>
              <a:spcAft>
                <a:spcPts val="0"/>
              </a:spcAft>
              <a:buClr>
                <a:srgbClr val="666666"/>
              </a:buClr>
              <a:buSzPts val="1400"/>
              <a:buChar char="●"/>
            </a:pPr>
            <a:r>
              <a:rPr lang="en" u="sng">
                <a:solidFill>
                  <a:srgbClr val="336699"/>
                </a:solidFill>
                <a:hlinkClick r:id="rId8">
                  <a:extLst>
                    <a:ext uri="{A12FA001-AC4F-418D-AE19-62706E023703}">
                      <ahyp:hlinkClr val="tx"/>
                    </a:ext>
                  </a:extLst>
                </a:hlinkClick>
              </a:rPr>
              <a:t>Download Owner Connect for Apple</a:t>
            </a:r>
            <a:endParaRPr/>
          </a:p>
          <a:p>
            <a:pPr indent="0" lvl="0" marL="457200" rtl="0" algn="l">
              <a:lnSpc>
                <a:spcPct val="115000"/>
              </a:lnSpc>
              <a:spcBef>
                <a:spcPts val="1500"/>
              </a:spcBef>
              <a:spcAft>
                <a:spcPts val="0"/>
              </a:spcAft>
              <a:buNone/>
            </a:pPr>
            <a:r>
              <a:t/>
            </a:r>
            <a:endParaRPr u="sng">
              <a:solidFill>
                <a:srgbClr val="336699"/>
              </a:solidFill>
              <a:hlinkClick r:id="rId9">
                <a:extLst>
                  <a:ext uri="{A12FA001-AC4F-418D-AE19-62706E023703}">
                    <ahyp:hlinkClr val="tx"/>
                  </a:ext>
                </a:extLst>
              </a:hlinkClick>
            </a:endParaRPr>
          </a:p>
          <a:p>
            <a:pPr indent="0" lvl="0" marL="0" rtl="0" algn="l">
              <a:spcBef>
                <a:spcPts val="1500"/>
              </a:spcBef>
              <a:spcAft>
                <a:spcPts val="0"/>
              </a:spcAft>
              <a:buNone/>
            </a:pPr>
            <a:r>
              <a:t/>
            </a:r>
            <a:endParaRPr/>
          </a:p>
          <a:p>
            <a:pPr indent="0" lvl="0" marL="0" rtl="0" algn="l">
              <a:spcBef>
                <a:spcPts val="0"/>
              </a:spcBef>
              <a:spcAft>
                <a:spcPts val="0"/>
              </a:spcAft>
              <a:buNone/>
            </a:pPr>
            <a:r>
              <a:t/>
            </a:r>
            <a:endParaRPr/>
          </a:p>
        </p:txBody>
      </p:sp>
      <p:cxnSp>
        <p:nvCxnSpPr>
          <p:cNvPr id="84" name="Google Shape;84;p16"/>
          <p:cNvCxnSpPr/>
          <p:nvPr/>
        </p:nvCxnSpPr>
        <p:spPr>
          <a:xfrm flipH="1" rot="10800000">
            <a:off x="1285200" y="1646850"/>
            <a:ext cx="6573600" cy="135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3388575" y="152400"/>
            <a:ext cx="6451598" cy="4838699"/>
          </a:xfrm>
          <a:prstGeom prst="rect">
            <a:avLst/>
          </a:prstGeom>
          <a:noFill/>
          <a:ln>
            <a:noFill/>
          </a:ln>
        </p:spPr>
      </p:pic>
      <p:sp>
        <p:nvSpPr>
          <p:cNvPr id="90" name="Google Shape;90;p17"/>
          <p:cNvSpPr txBox="1"/>
          <p:nvPr/>
        </p:nvSpPr>
        <p:spPr>
          <a:xfrm>
            <a:off x="160650" y="481975"/>
            <a:ext cx="4659000" cy="13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Oswald"/>
                <a:ea typeface="Oswald"/>
                <a:cs typeface="Oswald"/>
                <a:sym typeface="Oswald"/>
              </a:rPr>
              <a:t>Owner Connect by Rentec Direct</a:t>
            </a:r>
            <a:r>
              <a:rPr lang="en" sz="2400"/>
              <a:t> </a:t>
            </a:r>
            <a:endParaRPr sz="2400"/>
          </a:p>
          <a:p>
            <a:pPr indent="0" lvl="0" marL="0" rtl="0" algn="ctr">
              <a:spcBef>
                <a:spcPts val="0"/>
              </a:spcBef>
              <a:spcAft>
                <a:spcPts val="0"/>
              </a:spcAft>
              <a:buNone/>
            </a:pPr>
            <a:r>
              <a:rPr lang="en" sz="1800"/>
              <a:t>available in the Apple App Store and Google Play Store</a:t>
            </a:r>
            <a:endParaRPr sz="1800"/>
          </a:p>
        </p:txBody>
      </p:sp>
      <p:pic>
        <p:nvPicPr>
          <p:cNvPr id="91" name="Google Shape;91;p17">
            <a:hlinkClick r:id="rId4"/>
          </p:cNvPr>
          <p:cNvPicPr preferRelativeResize="0"/>
          <p:nvPr/>
        </p:nvPicPr>
        <p:blipFill>
          <a:blip r:embed="rId5">
            <a:alphaModFix/>
          </a:blip>
          <a:stretch>
            <a:fillRect/>
          </a:stretch>
        </p:blipFill>
        <p:spPr>
          <a:xfrm>
            <a:off x="1295125" y="3269226"/>
            <a:ext cx="2390049" cy="1018304"/>
          </a:xfrm>
          <a:prstGeom prst="rect">
            <a:avLst/>
          </a:prstGeom>
          <a:noFill/>
          <a:ln>
            <a:noFill/>
          </a:ln>
        </p:spPr>
      </p:pic>
      <p:pic>
        <p:nvPicPr>
          <p:cNvPr id="92" name="Google Shape;92;p17">
            <a:hlinkClick r:id="rId6"/>
          </p:cNvPr>
          <p:cNvPicPr preferRelativeResize="0"/>
          <p:nvPr/>
        </p:nvPicPr>
        <p:blipFill>
          <a:blip r:embed="rId7">
            <a:alphaModFix/>
          </a:blip>
          <a:stretch>
            <a:fillRect/>
          </a:stretch>
        </p:blipFill>
        <p:spPr>
          <a:xfrm>
            <a:off x="1295125" y="2171350"/>
            <a:ext cx="2390050" cy="800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8"/>
          <p:cNvSpPr/>
          <p:nvPr/>
        </p:nvSpPr>
        <p:spPr>
          <a:xfrm>
            <a:off x="816650" y="637200"/>
            <a:ext cx="7497300" cy="4062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txBox="1"/>
          <p:nvPr/>
        </p:nvSpPr>
        <p:spPr>
          <a:xfrm>
            <a:off x="1305425" y="1057650"/>
            <a:ext cx="65019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Oswald"/>
                <a:ea typeface="Oswald"/>
                <a:cs typeface="Oswald"/>
                <a:sym typeface="Oswald"/>
              </a:rPr>
              <a:t>Your Properties With Qualified Tenants</a:t>
            </a:r>
            <a:endParaRPr b="1" sz="1800">
              <a:latin typeface="Oswald"/>
              <a:ea typeface="Oswald"/>
              <a:cs typeface="Oswald"/>
              <a:sym typeface="Oswald"/>
            </a:endParaRPr>
          </a:p>
        </p:txBody>
      </p:sp>
      <p:cxnSp>
        <p:nvCxnSpPr>
          <p:cNvPr id="99" name="Google Shape;99;p18"/>
          <p:cNvCxnSpPr/>
          <p:nvPr/>
        </p:nvCxnSpPr>
        <p:spPr>
          <a:xfrm flipH="1" rot="10800000">
            <a:off x="1285200" y="1646850"/>
            <a:ext cx="6573600" cy="13500"/>
          </a:xfrm>
          <a:prstGeom prst="straightConnector1">
            <a:avLst/>
          </a:prstGeom>
          <a:noFill/>
          <a:ln cap="flat" cmpd="sng" w="19050">
            <a:solidFill>
              <a:schemeClr val="dk2"/>
            </a:solidFill>
            <a:prstDash val="solid"/>
            <a:round/>
            <a:headEnd len="med" w="med" type="none"/>
            <a:tailEnd len="med" w="med" type="none"/>
          </a:ln>
        </p:spPr>
      </p:cxnSp>
      <p:sp>
        <p:nvSpPr>
          <p:cNvPr id="100" name="Google Shape;100;p18"/>
          <p:cNvSpPr txBox="1"/>
          <p:nvPr/>
        </p:nvSpPr>
        <p:spPr>
          <a:xfrm>
            <a:off x="1539600" y="1839275"/>
            <a:ext cx="6064800" cy="37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Through our management software, we offer online marketing of your rental, reaching the widest audience possible in a matter of minutes. Our electronic rental application allows applicants easy access for applying to rent.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we receive a rental application, we are able to pull instant detailed background reports on the applicants who desire renting your home, assuring you the most qualified tenants.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19"/>
          <p:cNvSpPr/>
          <p:nvPr/>
        </p:nvSpPr>
        <p:spPr>
          <a:xfrm>
            <a:off x="816650" y="637200"/>
            <a:ext cx="7497300" cy="4062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 name="Google Shape;106;p19"/>
          <p:cNvCxnSpPr/>
          <p:nvPr/>
        </p:nvCxnSpPr>
        <p:spPr>
          <a:xfrm flipH="1" rot="10800000">
            <a:off x="1285200" y="1646850"/>
            <a:ext cx="6573600" cy="13500"/>
          </a:xfrm>
          <a:prstGeom prst="straightConnector1">
            <a:avLst/>
          </a:prstGeom>
          <a:noFill/>
          <a:ln cap="flat" cmpd="sng" w="19050">
            <a:solidFill>
              <a:schemeClr val="dk2"/>
            </a:solidFill>
            <a:prstDash val="solid"/>
            <a:round/>
            <a:headEnd len="med" w="med" type="none"/>
            <a:tailEnd len="med" w="med" type="none"/>
          </a:ln>
        </p:spPr>
      </p:cxnSp>
      <p:sp>
        <p:nvSpPr>
          <p:cNvPr id="107" name="Google Shape;107;p19"/>
          <p:cNvSpPr txBox="1"/>
          <p:nvPr/>
        </p:nvSpPr>
        <p:spPr>
          <a:xfrm>
            <a:off x="1305425" y="1057650"/>
            <a:ext cx="65019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Oswald"/>
                <a:ea typeface="Oswald"/>
                <a:cs typeface="Oswald"/>
                <a:sym typeface="Oswald"/>
              </a:rPr>
              <a:t>Your Tenants Are Managed Professionally</a:t>
            </a:r>
            <a:endParaRPr b="1" sz="1800">
              <a:latin typeface="Oswald"/>
              <a:ea typeface="Oswald"/>
              <a:cs typeface="Oswald"/>
              <a:sym typeface="Oswald"/>
            </a:endParaRPr>
          </a:p>
        </p:txBody>
      </p:sp>
      <p:sp>
        <p:nvSpPr>
          <p:cNvPr id="108" name="Google Shape;108;p19"/>
          <p:cNvSpPr txBox="1"/>
          <p:nvPr/>
        </p:nvSpPr>
        <p:spPr>
          <a:xfrm>
            <a:off x="1539600" y="1839275"/>
            <a:ext cx="6064800" cy="37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 strive to manage your Tenants efficiently by </a:t>
            </a:r>
            <a:r>
              <a:rPr lang="en"/>
              <a:t>utilizing</a:t>
            </a:r>
            <a:r>
              <a:rPr lang="en"/>
              <a:t> the best in  property management communication tools.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Automated emails notify tenants of new rent charges, remind them of delinquencies and update tenants on completed maintenance requests.  Additionally, the Tenant Portal provides your tenants a mobile means to easily access to their accounting details, submit maintenance requests, purchase Renter’s Insurance and pay their rent electronically.  </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0"/>
          <p:cNvPicPr preferRelativeResize="0"/>
          <p:nvPr/>
        </p:nvPicPr>
        <p:blipFill>
          <a:blip r:embed="rId3">
            <a:alphaModFix amt="70000"/>
          </a:blip>
          <a:stretch>
            <a:fillRect/>
          </a:stretch>
        </p:blipFill>
        <p:spPr>
          <a:xfrm>
            <a:off x="-85063" y="-41375"/>
            <a:ext cx="9314125" cy="5226250"/>
          </a:xfrm>
          <a:prstGeom prst="rect">
            <a:avLst/>
          </a:prstGeom>
          <a:noFill/>
          <a:ln>
            <a:noFill/>
          </a:ln>
          <a:effectLst>
            <a:outerShdw blurRad="57150" rotWithShape="0" algn="bl" dir="5400000" dist="19050">
              <a:srgbClr val="000000">
                <a:alpha val="50000"/>
              </a:srgbClr>
            </a:outerShdw>
          </a:effectLst>
        </p:spPr>
      </p:pic>
      <p:sp>
        <p:nvSpPr>
          <p:cNvPr id="114" name="Google Shape;114;p20"/>
          <p:cNvSpPr/>
          <p:nvPr/>
        </p:nvSpPr>
        <p:spPr>
          <a:xfrm>
            <a:off x="816650" y="637200"/>
            <a:ext cx="7497300" cy="4062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txBox="1"/>
          <p:nvPr/>
        </p:nvSpPr>
        <p:spPr>
          <a:xfrm>
            <a:off x="1305425" y="1057650"/>
            <a:ext cx="65019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Oswald"/>
                <a:ea typeface="Oswald"/>
                <a:cs typeface="Oswald"/>
                <a:sym typeface="Oswald"/>
              </a:rPr>
              <a:t>Your monthly proceeds delivered electronically </a:t>
            </a:r>
            <a:endParaRPr b="1" sz="1800">
              <a:latin typeface="Oswald"/>
              <a:ea typeface="Oswald"/>
              <a:cs typeface="Oswald"/>
              <a:sym typeface="Oswald"/>
            </a:endParaRPr>
          </a:p>
        </p:txBody>
      </p:sp>
      <p:sp>
        <p:nvSpPr>
          <p:cNvPr id="116" name="Google Shape;116;p20"/>
          <p:cNvSpPr txBox="1"/>
          <p:nvPr/>
        </p:nvSpPr>
        <p:spPr>
          <a:xfrm>
            <a:off x="1432500" y="1785750"/>
            <a:ext cx="6064800" cy="22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 offer electronic rent payment options for your tenants and in turn, your monthly proceeds can be sent via ACH (automatic bank transfer) and will automatically show up in your bank account. That means no checks in the mail or waiting in bank lines to make a deposit!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Setup is hassle-free! Simply provide us your routing &amp; account numbers and we’ll take care of the rest.</a:t>
            </a:r>
            <a:endParaRPr/>
          </a:p>
        </p:txBody>
      </p:sp>
      <p:cxnSp>
        <p:nvCxnSpPr>
          <p:cNvPr id="117" name="Google Shape;117;p20"/>
          <p:cNvCxnSpPr/>
          <p:nvPr/>
        </p:nvCxnSpPr>
        <p:spPr>
          <a:xfrm flipH="1" rot="10800000">
            <a:off x="1285200" y="1646850"/>
            <a:ext cx="6573600" cy="135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1"/>
          <p:cNvSpPr/>
          <p:nvPr/>
        </p:nvSpPr>
        <p:spPr>
          <a:xfrm>
            <a:off x="816650" y="637200"/>
            <a:ext cx="7497300" cy="4062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3" name="Google Shape;123;p21"/>
          <p:cNvCxnSpPr/>
          <p:nvPr/>
        </p:nvCxnSpPr>
        <p:spPr>
          <a:xfrm flipH="1" rot="10800000">
            <a:off x="1285200" y="1646850"/>
            <a:ext cx="6573600" cy="13500"/>
          </a:xfrm>
          <a:prstGeom prst="straightConnector1">
            <a:avLst/>
          </a:prstGeom>
          <a:noFill/>
          <a:ln cap="flat" cmpd="sng" w="19050">
            <a:solidFill>
              <a:schemeClr val="dk2"/>
            </a:solidFill>
            <a:prstDash val="solid"/>
            <a:round/>
            <a:headEnd len="med" w="med" type="none"/>
            <a:tailEnd len="med" w="med" type="none"/>
          </a:ln>
        </p:spPr>
      </p:cxnSp>
      <p:sp>
        <p:nvSpPr>
          <p:cNvPr id="124" name="Google Shape;124;p21"/>
          <p:cNvSpPr txBox="1"/>
          <p:nvPr/>
        </p:nvSpPr>
        <p:spPr>
          <a:xfrm>
            <a:off x="1305425" y="1057650"/>
            <a:ext cx="65019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Oswald"/>
                <a:ea typeface="Oswald"/>
                <a:cs typeface="Oswald"/>
                <a:sym typeface="Oswald"/>
              </a:rPr>
              <a:t>Our Management Software</a:t>
            </a:r>
            <a:endParaRPr b="1" sz="1800">
              <a:latin typeface="Oswald"/>
              <a:ea typeface="Oswald"/>
              <a:cs typeface="Oswald"/>
              <a:sym typeface="Oswald"/>
            </a:endParaRPr>
          </a:p>
        </p:txBody>
      </p:sp>
      <p:sp>
        <p:nvSpPr>
          <p:cNvPr id="125" name="Google Shape;125;p21"/>
          <p:cNvSpPr txBox="1"/>
          <p:nvPr/>
        </p:nvSpPr>
        <p:spPr>
          <a:xfrm>
            <a:off x="1579150" y="2357100"/>
            <a:ext cx="2985000" cy="3770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a:t>
            </a:r>
            <a:r>
              <a:rPr lang="en">
                <a:solidFill>
                  <a:schemeClr val="dk1"/>
                </a:solidFill>
              </a:rPr>
              <a:t>ystem Security</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Robust Features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Ease-Of-Use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Price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6" name="Google Shape;126;p21"/>
          <p:cNvSpPr txBox="1"/>
          <p:nvPr/>
        </p:nvSpPr>
        <p:spPr>
          <a:xfrm>
            <a:off x="1534550" y="1811400"/>
            <a:ext cx="6059100" cy="5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chose the best in Property Management Software to service your rental properties based on:</a:t>
            </a:r>
            <a:endParaRPr/>
          </a:p>
        </p:txBody>
      </p:sp>
      <p:sp>
        <p:nvSpPr>
          <p:cNvPr id="127" name="Google Shape;127;p21"/>
          <p:cNvSpPr txBox="1"/>
          <p:nvPr/>
        </p:nvSpPr>
        <p:spPr>
          <a:xfrm>
            <a:off x="4873800" y="2357100"/>
            <a:ext cx="2985000" cy="3770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US Based Development</a:t>
            </a:r>
            <a:endParaRPr/>
          </a:p>
          <a:p>
            <a:pPr indent="-317500" lvl="0" marL="457200" rtl="0" algn="l">
              <a:spcBef>
                <a:spcPts val="0"/>
              </a:spcBef>
              <a:spcAft>
                <a:spcPts val="0"/>
              </a:spcAft>
              <a:buSzPts val="1400"/>
              <a:buChar char="●"/>
            </a:pPr>
            <a:r>
              <a:rPr lang="en"/>
              <a:t>US Based Support</a:t>
            </a:r>
            <a:endParaRPr/>
          </a:p>
          <a:p>
            <a:pPr indent="-317500" lvl="0" marL="457200" rtl="0" algn="l">
              <a:spcBef>
                <a:spcPts val="0"/>
              </a:spcBef>
              <a:spcAft>
                <a:spcPts val="0"/>
              </a:spcAft>
              <a:buSzPts val="1400"/>
              <a:buChar char="●"/>
            </a:pPr>
            <a:r>
              <a:rPr lang="en"/>
              <a:t>Independent Reviews</a:t>
            </a:r>
            <a:endParaRPr/>
          </a:p>
          <a:p>
            <a:pPr indent="-317500" lvl="0" marL="457200" rtl="0" algn="l">
              <a:spcBef>
                <a:spcPts val="0"/>
              </a:spcBef>
              <a:spcAft>
                <a:spcPts val="0"/>
              </a:spcAft>
              <a:buSzPts val="1400"/>
              <a:buChar char="●"/>
            </a:pPr>
            <a:r>
              <a:rPr lang="en"/>
              <a:t>Industry Awards</a:t>
            </a:r>
            <a:endParaRPr/>
          </a:p>
        </p:txBody>
      </p:sp>
      <p:sp>
        <p:nvSpPr>
          <p:cNvPr id="128" name="Google Shape;128;p21"/>
          <p:cNvSpPr txBox="1"/>
          <p:nvPr/>
        </p:nvSpPr>
        <p:spPr>
          <a:xfrm>
            <a:off x="1579150" y="3506250"/>
            <a:ext cx="6059100" cy="5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Don’t hesitate to ask us questions about the tools we use on your behalf!</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